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78" r:id="rId3"/>
    <p:sldId id="282" r:id="rId4"/>
    <p:sldId id="283" r:id="rId5"/>
    <p:sldId id="258" r:id="rId6"/>
    <p:sldId id="259" r:id="rId7"/>
    <p:sldId id="284" r:id="rId8"/>
    <p:sldId id="279" r:id="rId9"/>
    <p:sldId id="28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18AB-4EB9-4EAA-A017-C741074C624D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82165-DC19-4AEC-BCC0-636D70E75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18AB-4EB9-4EAA-A017-C741074C624D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82165-DC19-4AEC-BCC0-636D70E75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18AB-4EB9-4EAA-A017-C741074C624D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82165-DC19-4AEC-BCC0-636D70E75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18AB-4EB9-4EAA-A017-C741074C624D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82165-DC19-4AEC-BCC0-636D70E75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18AB-4EB9-4EAA-A017-C741074C624D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82165-DC19-4AEC-BCC0-636D70E75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18AB-4EB9-4EAA-A017-C741074C624D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82165-DC19-4AEC-BCC0-636D70E75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18AB-4EB9-4EAA-A017-C741074C624D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82165-DC19-4AEC-BCC0-636D70E75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18AB-4EB9-4EAA-A017-C741074C624D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82165-DC19-4AEC-BCC0-636D70E75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18AB-4EB9-4EAA-A017-C741074C624D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82165-DC19-4AEC-BCC0-636D70E75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18AB-4EB9-4EAA-A017-C741074C624D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82165-DC19-4AEC-BCC0-636D70E75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18AB-4EB9-4EAA-A017-C741074C624D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82165-DC19-4AEC-BCC0-636D70E75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618AB-4EB9-4EAA-A017-C741074C624D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82165-DC19-4AEC-BCC0-636D70E75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428604"/>
            <a:ext cx="7896252" cy="1843086"/>
          </a:xfrm>
        </p:spPr>
        <p:txBody>
          <a:bodyPr>
            <a:noAutofit/>
          </a:bodyPr>
          <a:lstStyle/>
          <a:p>
            <a:pPr algn="ctr">
              <a:lnSpc>
                <a:spcPts val="192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580000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общеобразовательное учреждение </a:t>
            </a:r>
            <a:br>
              <a:rPr lang="ru-RU" sz="1600" b="1" dirty="0" smtClean="0">
                <a:solidFill>
                  <a:srgbClr val="58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58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 err="1" smtClean="0">
                <a:solidFill>
                  <a:srgbClr val="580000"/>
                </a:solidFill>
                <a:latin typeface="Times New Roman" pitchFamily="18" charset="0"/>
                <a:cs typeface="Times New Roman" pitchFamily="18" charset="0"/>
              </a:rPr>
              <a:t>Новокулындинская</a:t>
            </a:r>
            <a:r>
              <a:rPr lang="ru-RU" sz="1600" b="1" dirty="0" smtClean="0">
                <a:solidFill>
                  <a:srgbClr val="580000"/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школа»</a:t>
            </a:r>
            <a:br>
              <a:rPr lang="ru-RU" sz="1600" b="1" dirty="0" smtClean="0">
                <a:solidFill>
                  <a:srgbClr val="58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580000"/>
                </a:solidFill>
                <a:latin typeface="Times New Roman" pitchFamily="18" charset="0"/>
                <a:cs typeface="Times New Roman" pitchFamily="18" charset="0"/>
              </a:rPr>
              <a:t> Чистоозерного района Новосибирской области</a:t>
            </a:r>
            <a:r>
              <a:rPr lang="ru-RU" sz="4400" b="1" dirty="0" smtClean="0">
                <a:solidFill>
                  <a:srgbClr val="58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rgbClr val="58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3714752"/>
            <a:ext cx="8358246" cy="2357454"/>
          </a:xfrm>
        </p:spPr>
        <p:txBody>
          <a:bodyPr>
            <a:normAutofit/>
          </a:bodyPr>
          <a:lstStyle/>
          <a:p>
            <a:pPr lvl="8" algn="just">
              <a:spcBef>
                <a:spcPts val="0"/>
              </a:spcBef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8" indent="555625" algn="just">
              <a:spcBef>
                <a:spcPts val="0"/>
              </a:spcBef>
            </a:pP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Маст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Лена 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Вольдемаровна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4213225" lvl="8" algn="l">
              <a:spcBef>
                <a:spcPts val="0"/>
              </a:spcBef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оспитатель первой квалификационной категории</a:t>
            </a:r>
          </a:p>
          <a:p>
            <a:pPr lvl="8" algn="just"/>
            <a:endParaRPr lang="ru-RU" sz="1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1857364"/>
            <a:ext cx="764386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>
                  <a:solidFill>
                    <a:srgbClr val="C00000"/>
                  </a:solidFill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Тема публичной лекции: </a:t>
            </a:r>
          </a:p>
          <a:p>
            <a:pPr algn="ctr"/>
            <a:r>
              <a:rPr lang="ru-RU" sz="3200" b="1" cap="none" spc="50" dirty="0" smtClean="0">
                <a:ln w="11430">
                  <a:solidFill>
                    <a:srgbClr val="C00000"/>
                  </a:solidFill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 Рука развивает мозг»</a:t>
            </a:r>
          </a:p>
          <a:p>
            <a:endParaRPr lang="ru-RU" sz="3200" dirty="0" smtClean="0"/>
          </a:p>
        </p:txBody>
      </p:sp>
      <p:pic>
        <p:nvPicPr>
          <p:cNvPr id="6" name="Рисунок 5" descr="slide-0.jpg"/>
          <p:cNvPicPr>
            <a:picLocks noChangeAspect="1"/>
          </p:cNvPicPr>
          <p:nvPr/>
        </p:nvPicPr>
        <p:blipFill>
          <a:blip r:embed="rId2"/>
          <a:srcRect l="4223" t="24026" r="5368" b="7219"/>
          <a:stretch>
            <a:fillRect/>
          </a:stretch>
        </p:blipFill>
        <p:spPr>
          <a:xfrm>
            <a:off x="1142976" y="4572008"/>
            <a:ext cx="3286148" cy="1871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357166"/>
            <a:ext cx="7429552" cy="171451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580000"/>
                </a:solidFill>
                <a:latin typeface="Times New Roman" pitchFamily="18" charset="0"/>
                <a:cs typeface="Times New Roman" pitchFamily="18" charset="0"/>
              </a:rPr>
              <a:t>"Рука - вышедший наружу мозг» </a:t>
            </a:r>
            <a:r>
              <a:rPr lang="ru-RU" dirty="0" err="1" smtClean="0">
                <a:solidFill>
                  <a:srgbClr val="580000"/>
                </a:solidFill>
                <a:latin typeface="Times New Roman" pitchFamily="18" charset="0"/>
                <a:cs typeface="Times New Roman" pitchFamily="18" charset="0"/>
              </a:rPr>
              <a:t>Иманнуил</a:t>
            </a:r>
            <a:r>
              <a:rPr lang="ru-RU" dirty="0" smtClean="0">
                <a:solidFill>
                  <a:srgbClr val="580000"/>
                </a:solidFill>
                <a:latin typeface="Times New Roman" pitchFamily="18" charset="0"/>
                <a:cs typeface="Times New Roman" pitchFamily="18" charset="0"/>
              </a:rPr>
              <a:t> Кант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2033574"/>
            <a:ext cx="7258072" cy="4824426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	</a:t>
            </a:r>
            <a:r>
              <a:rPr lang="ru-RU" sz="1800" dirty="0" smtClean="0"/>
              <a:t>	</a:t>
            </a:r>
            <a:endParaRPr lang="ru-RU" sz="1800" dirty="0"/>
          </a:p>
        </p:txBody>
      </p:sp>
      <p:pic>
        <p:nvPicPr>
          <p:cNvPr id="4" name="Рисунок 3" descr="2015_02_12-10-11_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141" y="2571744"/>
            <a:ext cx="4179123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8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580000"/>
                </a:solidFill>
              </a:rPr>
              <a:t>Пальчиковые игры</a:t>
            </a:r>
            <a:endParaRPr lang="ru-RU" b="1" dirty="0">
              <a:solidFill>
                <a:srgbClr val="58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32"/>
          <a:stretch/>
        </p:blipFill>
        <p:spPr>
          <a:xfrm>
            <a:off x="1043608" y="1124744"/>
            <a:ext cx="4498562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8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140968"/>
            <a:ext cx="4215780" cy="31618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8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21621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580000"/>
                </a:solidFill>
              </a:rPr>
              <a:t>Игры с прищепками</a:t>
            </a:r>
            <a:endParaRPr lang="ru-RU" b="1" dirty="0">
              <a:solidFill>
                <a:srgbClr val="58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887970"/>
            <a:ext cx="2546470" cy="24213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8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5"/>
          <a:stretch/>
        </p:blipFill>
        <p:spPr>
          <a:xfrm>
            <a:off x="1619672" y="1268759"/>
            <a:ext cx="2520280" cy="24408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8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223" y="1292407"/>
            <a:ext cx="2822013" cy="50169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8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1836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580000"/>
                </a:solidFill>
              </a:rPr>
              <a:t>Игры с пластилином и глиной</a:t>
            </a:r>
            <a:endParaRPr lang="ru-RU" dirty="0">
              <a:solidFill>
                <a:srgbClr val="58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857364"/>
            <a:ext cx="7115196" cy="42148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etsad-381157-1445620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7" y="1643050"/>
            <a:ext cx="3769974" cy="2714644"/>
          </a:xfrm>
          <a:prstGeom prst="rect">
            <a:avLst/>
          </a:prstGeom>
        </p:spPr>
      </p:pic>
      <p:pic>
        <p:nvPicPr>
          <p:cNvPr id="5" name="Рисунок 4" descr="DSC018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1625190"/>
            <a:ext cx="3643338" cy="2732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580000"/>
                </a:solidFill>
                <a:latin typeface="Monotype Corsiva" pitchFamily="66" charset="0"/>
              </a:rPr>
              <a:t>Игры с орехами и крупой</a:t>
            </a:r>
            <a:endParaRPr lang="ru-RU" dirty="0"/>
          </a:p>
        </p:txBody>
      </p:sp>
      <p:pic>
        <p:nvPicPr>
          <p:cNvPr id="4" name="Содержимое 3" descr="kartiny-iz-krupy-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214422"/>
            <a:ext cx="3884846" cy="2571768"/>
          </a:xfrm>
        </p:spPr>
      </p:pic>
      <p:pic>
        <p:nvPicPr>
          <p:cNvPr id="5" name="Рисунок 4" descr="8b7397f4d14a0c76fc84846809bb0c3688dbc1a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3857628"/>
            <a:ext cx="3945084" cy="2643206"/>
          </a:xfrm>
          <a:prstGeom prst="rect">
            <a:avLst/>
          </a:prstGeom>
        </p:spPr>
      </p:pic>
      <p:pic>
        <p:nvPicPr>
          <p:cNvPr id="6" name="Рисунок 5" descr="35c8e091257c2e7e2f5f25f469f24290.jp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94" y="2143116"/>
            <a:ext cx="3123447" cy="30718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381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580000"/>
                </a:solidFill>
              </a:rPr>
              <a:t>Игры с камешками и пуговицами</a:t>
            </a:r>
            <a:endParaRPr lang="ru-RU" b="1" dirty="0">
              <a:solidFill>
                <a:srgbClr val="58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43881"/>
            <a:ext cx="3513449" cy="26366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8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348880"/>
            <a:ext cx="3764682" cy="25075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8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045403"/>
            <a:ext cx="3528392" cy="2538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8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01195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7000924" cy="3868742"/>
          </a:xfrm>
        </p:spPr>
        <p:txBody>
          <a:bodyPr>
            <a:noAutofit/>
          </a:bodyPr>
          <a:lstStyle/>
          <a:p>
            <a:pPr algn="just">
              <a:spcBef>
                <a:spcPts val="900"/>
              </a:spcBef>
              <a:spcAft>
                <a:spcPts val="900"/>
              </a:spcAft>
            </a:pPr>
            <a:r>
              <a:rPr lang="ru-RU" sz="1600" b="1" dirty="0">
                <a:solidFill>
                  <a:srgbClr val="580000"/>
                </a:solidFill>
                <a:latin typeface="Times New Roman"/>
                <a:ea typeface="Times New Roman"/>
              </a:rPr>
              <a:t>Взаимосвязь разных видов продуктивной деятельности: рисование, аппликация, лепка, конструирование, ручной труд развивает не только мелкую моторику, но и формирует произвольность психических процессов. Ребенок учится следовать инструкциям, действовать по образцу, контролировать полученный результат, корректировать допущенные ошибки, как в процессе самой деятельности, так и по ее окончании. Во время конструктивной деятельности у детей развивается мотив сотрудничества с взрослым и с другими детьми. Ребенок учится ставить цель и удерживать ее на протяжении выполняемой деятельности. У ребенка совершенствуются способы работы с различными материалами и инструментами. Ребенок приобретает опыт управления своим поведением и своими психическими процессами. А это является одним из основных показателей готовности ребенка к школе.</a:t>
            </a:r>
            <a:endParaRPr lang="ru-RU" sz="1600" b="1" dirty="0">
              <a:solidFill>
                <a:srgbClr val="580000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6" name="Рисунок 5" descr="regim_dnya_doschkolnika_951_2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262" y="4149080"/>
            <a:ext cx="3440424" cy="2292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artinka-spasibo-za-vnimanie-dlya-prezentacii-3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214290"/>
            <a:ext cx="7786742" cy="63579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1692</TotalTime>
  <Words>169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муниципальное казенное общеобразовательное учреждение  «Новокулындинская средняя общеобразовательная школа»  Чистоозерного района Новосибирской области   </vt:lpstr>
      <vt:lpstr>"Рука - вышедший наружу мозг» Иманнуил Кант. </vt:lpstr>
      <vt:lpstr>Пальчиковые игры</vt:lpstr>
      <vt:lpstr>Игры с прищепками</vt:lpstr>
      <vt:lpstr>Игры с пластилином и глиной</vt:lpstr>
      <vt:lpstr>Игры с орехами и крупой</vt:lpstr>
      <vt:lpstr>Игры с камешками и пуговицами</vt:lpstr>
      <vt:lpstr>Взаимосвязь разных видов продуктивной деятельности: рисование, аппликация, лепка, конструирование, ручной труд развивает не только мелкую моторику, но и формирует произвольность психических процессов. Ребенок учится следовать инструкциям, действовать по образцу, контролировать полученный результат, корректировать допущенные ошибки, как в процессе самой деятельности, так и по ее окончании. Во время конструктивной деятельности у детей развивается мотив сотрудничества с взрослым и с другими детьми. Ребенок учится ставить цель и удерживать ее на протяжении выполняемой деятельности. У ребенка совершенствуются способы работы с различными материалами и инструментами. Ребенок приобретает опыт управления своим поведением и своими психическими процессами. А это является одним из основных показателей готовности ребенка к школе.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мелкой моторики  у детей  старшего дошкольного возраста</dc:title>
  <dc:creator>Татьяна</dc:creator>
  <cp:lastModifiedBy>РОСИНКА</cp:lastModifiedBy>
  <cp:revision>53</cp:revision>
  <dcterms:created xsi:type="dcterms:W3CDTF">2014-11-07T12:11:19Z</dcterms:created>
  <dcterms:modified xsi:type="dcterms:W3CDTF">2018-11-15T09:54:57Z</dcterms:modified>
</cp:coreProperties>
</file>